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91" r:id="rId3"/>
    <p:sldId id="392" r:id="rId4"/>
    <p:sldId id="393" r:id="rId5"/>
    <p:sldId id="394" r:id="rId6"/>
    <p:sldId id="395" r:id="rId7"/>
    <p:sldId id="396" r:id="rId8"/>
    <p:sldId id="397" r:id="rId9"/>
    <p:sldId id="351" r:id="rId10"/>
    <p:sldId id="358" r:id="rId11"/>
    <p:sldId id="357" r:id="rId12"/>
    <p:sldId id="359" r:id="rId13"/>
    <p:sldId id="362" r:id="rId14"/>
    <p:sldId id="364" r:id="rId15"/>
    <p:sldId id="363" r:id="rId16"/>
    <p:sldId id="365" r:id="rId17"/>
    <p:sldId id="367" r:id="rId18"/>
    <p:sldId id="382" r:id="rId19"/>
    <p:sldId id="368" r:id="rId20"/>
    <p:sldId id="370" r:id="rId21"/>
    <p:sldId id="277" r:id="rId22"/>
    <p:sldId id="278" r:id="rId23"/>
    <p:sldId id="276" r:id="rId24"/>
    <p:sldId id="279" r:id="rId25"/>
    <p:sldId id="275" r:id="rId26"/>
    <p:sldId id="281" r:id="rId27"/>
    <p:sldId id="285" r:id="rId28"/>
    <p:sldId id="284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2C28D-3321-4910-9D0E-09DB42B0C6F0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96A75-C47B-4D60-8FA1-272ADC624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65004-39D4-4E83-B53F-9673E224CC0A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49C6B-95AF-4174-B59E-CF02A0383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76A17-6B5B-4A58-B3AE-E8CCA4C1D3B6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8F314-C7C1-4DBB-B3F3-CD2E69175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F1AA2F0-8186-4C8D-A32E-5B6807156353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F0464A8-4977-4759-9679-CFB102B7D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7A70C-EEE0-4C62-9D1D-1C9959C4B579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487A6-0C24-47B7-90D2-8F18990C0D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751A4-7896-4139-9990-0AC2E2CB7CBE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EF540-AAE6-47A5-8460-45C72B764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51CB3-C3A0-4F92-B5BF-6B6D9E014A6F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C481E-5175-4187-882D-A51251FD5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2ED1686-31AD-4FD7-BCD0-41AE9F73337A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30B8147-7552-4CB6-B4E1-CAC779CCE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4BCBF-571E-490F-A6CA-CC06ABFFF006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38790-D736-4983-84A8-96B4B9E0B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77ED2B6-E814-4EA9-BC35-A9180A082891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DA60083-A28D-47DF-BBB3-8A7A867E3C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54B9D71-D220-41EC-9874-E9C33A9BA173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58B2B4E-CF36-42D3-BA76-BC997026B0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9DF752C-EBC1-432C-A312-8C22AAF9EF9B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0958E82-A10A-4DF2-B333-40BE6AA87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69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/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 2. Экологические основы устойчивого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природопользования.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В.Н. Гавриленко</a:t>
            </a:r>
          </a:p>
          <a:p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2.1.ЭКОЛОГИЯ. ПРЕДМЕТ ИЗУЧЕНИЯ.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613" cy="48736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ойкос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– жилище, местообитание, «логос» – учение)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наука, которая изучает закономерности существования, формирования и функционирования биологических систем всех уровней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их взаимоотношение с внешними условиями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единичные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особи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организмы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), и группы особей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популяции,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сообщества, биоценозы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экосистемы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), а также отдельные факторы среды и в целом окружающая среда.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Процесс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проникновения идей и проблем экологии в другие области науки и практики получил название </a:t>
            </a:r>
            <a:r>
              <a:rPr lang="ru-RU" b="1" i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экологизации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частности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экономики.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38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2.2.ЭКОЛОГИЧЕСКИЕ ФАКТОРЫ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8218488" cy="5132387"/>
          </a:xfrm>
        </p:spPr>
        <p:txBody>
          <a:bodyPr>
            <a:normAutofit fontScale="85000" lnSpcReduction="2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элементы среды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воздействующие на живые организмы: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1.Абиотические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свойства неживой природы, которые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влияют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живые организмы, определяя условия их существования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температура, свет и другая лучистая энергия, влажность и газовый состав воздуха, атмосферное давление, осадки, снежный покров, ветер, солевой состав воды, почвы, рельеф местности и т.п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2.Биотические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 все формы воздействия живых существ друг 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друга (к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аждый организм взаимодействует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 представителями своего или иных видов (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растений, животных, микроорганизмов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), зависит от них или сам оказывает воздействие.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3.Антропогеные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все формы деятельности человека,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приводящие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 изменению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условий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обитания других видов или непосредственно сказываются на их жизни (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воздействие промышленности, сельскохозяйственного производства, транспорта и всех других форм ведения хозяйства).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7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4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ЗАКОН ЛИМИТИРУЮЩИХ ФАКТОРОВ  </a:t>
            </a:r>
            <a:br>
              <a:rPr lang="ru-RU" sz="24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( ЗАКОН МИНИМУМА 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557338"/>
            <a:ext cx="7859713" cy="4916487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1. Лимитирующий фактор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фактор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 пределами зоны своего оптимума приводит к стрессовому состоянию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организма, к изменениям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этого фактора организмы особенно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чувствительны (недостаток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пищи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другие организмы,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температура, свет,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т.д.).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2. Благоприятная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сила воздействия фактора (дозировка)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зона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оптимума фактора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организма данного вида.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3. Интервал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изменения 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которой еще возможен рост и развитие организма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диапазон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устойчивости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Степень выносливости по отношению к данному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фактору называют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экологической валентностью.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58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7488237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096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уровни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(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иерархия)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живого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вещества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7786688" cy="5132387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/>
              <a:t> </a:t>
            </a:r>
            <a:r>
              <a:rPr lang="ru-RU" b="1" i="1" dirty="0" smtClean="0"/>
              <a:t>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Популяция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групп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особей одного вида,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занимающая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определенное пространство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обладающая возможностями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для поддержания своей численности в постоянно изменяющихся условиях среды.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Сообщество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совокупность популяций различных видов живых организмов (грибов, животных, растений и др.), имеющих эволюционно сложившиеся потоки энергии и вещества.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Биоценоз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обитающие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взаимосвязанные организмы на определенной территории (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биоценоз еловых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лесов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биоценоз пшеничного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поля и т.д.).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Биотоп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пространство, занимаемое биоценозом.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8850" cy="1066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800" b="1" cap="none" smtClean="0">
                <a:latin typeface="Times New Roman" pitchFamily="18" charset="0"/>
                <a:cs typeface="Times New Roman" pitchFamily="18" charset="0"/>
              </a:rPr>
              <a:t>1.6.ПОНЯТИЕ ЭКОСИСТЕМЫ (</a:t>
            </a:r>
            <a:r>
              <a:rPr lang="ru-RU" sz="2800" b="1" i="1" cap="none" smtClean="0">
                <a:solidFill>
                  <a:srgbClr val="9A3D01"/>
                </a:solidFill>
                <a:latin typeface="Times New Roman" pitchFamily="18" charset="0"/>
                <a:cs typeface="Times New Roman" pitchFamily="18" charset="0"/>
              </a:rPr>
              <a:t>БИОГЕОЦЕНОЗ</a:t>
            </a:r>
            <a:r>
              <a:rPr lang="ru-RU" sz="2800" b="1" cap="none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cap="none" smtClean="0">
                <a:latin typeface="Times New Roman" pitchFamily="18" charset="0"/>
                <a:cs typeface="Times New Roman" pitchFamily="18" charset="0"/>
              </a:rPr>
              <a:t>            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8075613" cy="5205412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/>
              <a:t>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территориальный 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природный комплекс, образованный живыми организмами и средой их обитания, в котором все компоненты связаны между собой обменом вещества и энергии.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1)экосистема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обязательно представляет собой совокупность живых и неживых компонентов;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2)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рамках экосистемы осуществляется полный цикл круговорота веществ, начиная с создания органического вещества и заканчивая его разложением на неорганические составляющие;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3) экосистема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сохраняет устойчивость в течение определенного времени.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37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1.7.Виды экосистем.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5538"/>
            <a:ext cx="8147050" cy="5348287"/>
          </a:xfrm>
        </p:spPr>
        <p:txBody>
          <a:bodyPr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Биосфера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сферическая оболочка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планеты, населенная живым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веществом. Состав биосферы: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живое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вещество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(совокупность всех живых организмов);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косное вещество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(газы атмосферы, горные породы магматического, неорганического происхождения и т.п.);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биокосное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вещество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(почвы, поверхностные воды и т.п.);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биогенное вещество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жизнедеятельности живых организмов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гумус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почвы, каменный уголь, торф, нефть, сланцы и т.п.);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вещество космического происхождения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(космическая пыль, метеориты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Ноосфера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высшая форма развития биосферы, определяемая гармонично сосуществующими процессами развития общества и природы.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1.8. Функциональная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схема экосистемы 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628775"/>
            <a:ext cx="7416800" cy="4752975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7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1.8. общий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круговорот веществ и энергии в биосфере. </a:t>
            </a: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484313"/>
            <a:ext cx="7993063" cy="4897437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9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1.9. компоненты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экосистемы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513"/>
            <a:ext cx="8002588" cy="5421312"/>
          </a:xfrm>
        </p:spPr>
        <p:txBody>
          <a:bodyPr>
            <a:normAutofit fontScale="85000" lnSpcReduction="2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абиотическое окружение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)- физические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факторы (солнечная энергия, давление, теплота и др.) и химические факторы (вода, биогенные элементы, минеральные соли, газы), откуда биоценоз черпает средства жизни и куда выделяет продукты обмена.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 продуцентов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создателей первичной биологической продукции, организмов, синтезирующие органические вещества из неорганических соединений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воды). Продуценты обеспечивают органическими веществами и запасенной энергией все живое население.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(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 </a:t>
            </a:r>
            <a:r>
              <a:rPr lang="ru-RU" sz="28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консументов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потребителей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Консументы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(простейшие, насекомые, пресмыкающиеся, рыбы, птицы 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млекопитающие)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живут за счет готовых органических веществ, которые создают продуценты.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комплекс </a:t>
            </a:r>
            <a:r>
              <a:rPr lang="ru-RU" sz="28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редуцентов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бактерии, грибы)-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организмы превращают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органические остатки в неорганические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вещества (минерализации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органических веществ до неорганических соединений (CO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H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O, СН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др.). Они возвращают вещества в круговорот, превращая их в формы, доступные для продуцентов.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075613" cy="135416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2800" b="1" i="1" cap="none" dirty="0" smtClean="0"/>
              <a:t> </a:t>
            </a:r>
            <a:r>
              <a:rPr lang="en-US" sz="2800" b="1" cap="none" dirty="0" smtClean="0">
                <a:latin typeface="Times New Roman" pitchFamily="18" charset="0"/>
              </a:rPr>
              <a:t>1</a:t>
            </a:r>
            <a:r>
              <a:rPr lang="ru-RU" sz="28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cap="none" dirty="0" smtClean="0">
                <a:latin typeface="Times New Roman" pitchFamily="18" charset="0"/>
              </a:rPr>
              <a:t>Виды природопользования(общее и специальное</a:t>
            </a:r>
            <a:r>
              <a:rPr lang="en-US" sz="2800" b="1" cap="none" dirty="0" smtClean="0">
                <a:latin typeface="Times New Roman" pitchFamily="18" charset="0"/>
              </a:rPr>
              <a:t> </a:t>
            </a:r>
            <a:r>
              <a:rPr lang="ru-RU" sz="2800" b="1" cap="none" dirty="0" smtClean="0">
                <a:latin typeface="Times New Roman" pitchFamily="18" charset="0"/>
              </a:rPr>
              <a:t>природопользование).</a:t>
            </a:r>
            <a:r>
              <a:rPr lang="en-US" sz="2800" b="1" cap="none" dirty="0" smtClean="0">
                <a:latin typeface="Times New Roman" pitchFamily="18" charset="0"/>
              </a:rPr>
              <a:t> </a:t>
            </a:r>
            <a:r>
              <a:rPr lang="ru-RU" sz="2800" b="1" cap="none" dirty="0" smtClean="0">
                <a:latin typeface="Times New Roman" pitchFamily="18" charset="0"/>
              </a:rPr>
              <a:t>Классификация специального природопользования.</a:t>
            </a:r>
            <a:r>
              <a:rPr lang="ru-RU" sz="3500" b="1" i="1" cap="none" dirty="0" smtClean="0"/>
              <a:t> 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628800"/>
            <a:ext cx="7272337" cy="47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ОСНОВНЫЕ ЗАКОНЫ И ПРИНЦИПЫ ЭКОЛОГИИ.(ЗАКОНЫ Б. КОММОНЕРА)</a:t>
            </a:r>
          </a:p>
        </p:txBody>
      </p:sp>
      <p:sp>
        <p:nvSpPr>
          <p:cNvPr id="26626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628775"/>
            <a:ext cx="7294562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7775575" cy="10810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3.1.   1. ВСЕ СВЯЗАНО СО ВСЕМ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975"/>
            <a:ext cx="7931150" cy="5276850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/>
              <a:t> </a:t>
            </a:r>
            <a:r>
              <a:rPr lang="ru-RU" b="1" dirty="0" smtClean="0"/>
              <a:t>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всеобщей связи вещей и явлений в природе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, любое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изменение, совершаемые человеком в природе, вызывает цепь последствий, как правило,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неблагоприятных;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1)любое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вмешательство в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биосферу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вызывает ответ одновременно по многим направлениям, что делает прогнозирование в экологии чрезвычайно сложным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делом;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2)Закон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призван предостеречь человека от необдуманного воздействия на отдельные части экосистем, что может привести к непредвиденным последствиям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осушение болот приводит к обмелению рек).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sz="26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66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8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3.2. СЛЕДСТВИЯ  ЗАКОНА ВСЕОБЩЕЙ СВЯЗИ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975"/>
            <a:ext cx="8147050" cy="5276850"/>
          </a:xfrm>
        </p:spPr>
        <p:txBody>
          <a:bodyPr>
            <a:no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Закон больших чисел–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совокупное действие большого числа случайных факторов приводит к результату, имеющему системный характер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(мириады бактерий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создают 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стабильную микробиологическую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среду,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случайное поведение большого числа молекул в некотором объеме газа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определяет 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значения температуры и давления)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Принцип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Ле-Шателье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 внешнем воздействии, выводящем систему из состояния устойчивого равновесия, это равновесие смещается в направлении, при котором эффект внешнего воздействия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уменьшается ( способность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экосистем к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3.Закон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оптимальности 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экосистема функционирует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 наибольшей эффективностью в некоторых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пределах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66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i="1" cap="none" smtClean="0"/>
              <a:t> </a:t>
            </a:r>
            <a:br>
              <a:rPr lang="ru-RU" b="1" i="1" cap="none" smtClean="0"/>
            </a:br>
            <a:r>
              <a:rPr lang="ru-RU" b="1" i="1" cap="none" smtClean="0"/>
              <a:t>  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3.3.   2. ВСЕ ДОЛЖНО КУДА-ТО ДЕВАТЬСЯ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8075613" cy="5205412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о хозяйственной деятельности человека, отходы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при этом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неизбежны,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необходимо думать как об уменьшении их количества, так и о последующем их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использовании;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1)ставит проблему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ассимиляции биосферой отходов человеческой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цивилизации;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2)любое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производство постоянно «выпускает», по крайней мере, две вещи - необходимую продукцию и отходы.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Отходы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сами собой не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исчезают, они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накапливаются, снова вовлекаются в кругооборот веществ и приводят к непредсказуемым последствиям.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38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3.4.СЛЕДСТВИЯ ЗАКОНА « ВСЕ ДОЛЖНО КУДА-ТО ДЕВАТЬСЯ 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7931150" cy="5132387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1.Закон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развития системы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любая природная или общественная система может развиваться только за счет использования материально-энергетических и информационных возможностей окружающей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среды, абсолютно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изолированное саморазвитие невозмож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2.Закон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неустранимости отходов или побочных воздействий производства 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образующиеся в процессе производственной деятельности отходы неустранимы бесследно, они могут быть лишь переведены из одной формы в другую или перемещены в пространстве, а их действие может быть растянуто во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времени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исключает принципиальную возможность безотходного производства и потребления в современном обществе.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38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i="1" cap="none" smtClean="0">
                <a:solidFill>
                  <a:schemeClr val="tx1"/>
                </a:solidFill>
              </a:rPr>
              <a:t/>
            </a:r>
            <a:br>
              <a:rPr lang="ru-RU" b="1" i="1" cap="none" smtClean="0">
                <a:solidFill>
                  <a:schemeClr val="tx1"/>
                </a:solidFill>
              </a:rPr>
            </a:br>
            <a:r>
              <a:rPr lang="ru-RU" b="1" i="1" cap="none" smtClean="0"/>
              <a:t>   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3.5.   3. ПРИРОДА ЗНАЕТ ЛУЧШЕ</a:t>
            </a:r>
          </a:p>
        </p:txBody>
      </p:sp>
      <p:sp>
        <p:nvSpPr>
          <p:cNvPr id="31746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7786688" cy="51323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smtClean="0"/>
              <a:t>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 главном критерии эволюционного отбора , действия человека должны быть направлены не на покорение природы и преобразование ее в своих интересах, а на адаптацию к ней) -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определяет прежде всего то, что может и что не должно иметь места в биосфере (сегодня планету населяет лишь одна тысячная часть испытанных эволюцией видов растений и животных);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главный критерий  эволюционного отбора – 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способность вписаться в глобальный биотический круговорот, заполнить  все экологические нишы, все продукты распада биовещества должны вновь вовлекаться в круговорот.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37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7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700" b="1" i="1" cap="none" smtClean="0"/>
              <a:t/>
            </a:r>
            <a:br>
              <a:rPr lang="ru-RU" sz="2700" b="1" i="1" cap="none" smtClean="0"/>
            </a:br>
            <a:r>
              <a:rPr lang="ru-RU" sz="2700" b="1" i="1" cap="none" smtClean="0"/>
              <a:t>  </a:t>
            </a:r>
            <a:r>
              <a:rPr lang="ru-RU" sz="27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3.6.   4. НИЧТО НЕ ДАЕТСЯ ДАРОМ</a:t>
            </a:r>
            <a:endParaRPr lang="ru-RU" sz="2700" cap="none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Объект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7786688" cy="520541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smtClean="0"/>
              <a:t>   </a:t>
            </a: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о цене развития, если мы не хотим вкладывать средства в охрану природы, то придется платить здоровьем, как своим, так и потомков;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 1. глобальная экосистема представляет собой единое целое, в рамках которой ничего не может быть выиграно или потеряно и которая не может явиться объектом всеобщего улучшения,  все, что было извлечено из нее человеческим трудом, должно быть возмещено;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 2.рациональное природопользование главный фактор выживания человечества.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</a:rPr>
              <a:t>3.7.СЛЕДСТВИЯ ЗАКОНА «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НИЧТО НЕ ДАЕТСЯ ДАРОМ»</a:t>
            </a:r>
            <a:endParaRPr lang="ru-RU" b="1" cap="none" smtClean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7859713" cy="5060950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Закон необратимости эволюции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большие системы эволюционируют только в одном направлении – от простого к сложному 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регресс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могут относиться только к отдельным частям или отдельным периодам развития системы.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Правило ускорения эволюции 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 ростом сложности организации систем темпы эволюции возрастают. Это правило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применимо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эволюции органического мира, и к человеческой истории, и к развитию техники.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Не существует бесплатных ресурсов -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энергия, пространство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солнечный свет, вода, какими бы неисчерпаемыми они ни казались, неукоснительно оплачиваются любой расходующей их системой.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66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7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3.8.   5. НА ВСЕХ НЕ ХВАТИТ</a:t>
            </a:r>
            <a:r>
              <a:rPr lang="ru-RU" sz="2900" b="1" cap="none" smtClean="0">
                <a:latin typeface="Times New Roman" pitchFamily="18" charset="0"/>
                <a:cs typeface="Times New Roman" pitchFamily="18" charset="0"/>
              </a:rPr>
              <a:t> (ЗАКОН ОГРАНИЧЕННОСТИ РЕСУРСОВ) </a:t>
            </a:r>
            <a:endParaRPr lang="ru-RU" sz="2700" b="1" cap="none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975"/>
            <a:ext cx="7931150" cy="5276850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масса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питательных веществ для всех форм жизни на Земле конечна и ограничена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значительное увеличение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численности и массы каких-либо организмов в глобальном масштабе может происходить только за счет уменьшения численности и массы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определяет все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конкуренции,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соперничества и антагонизма в природе и в обществе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(классовая борьба, расизм, межнациональные конфликты нельзя рассматривать чисто социальными явлениями).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7467600" cy="14255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РАЦИОНАЛЬНОЕ И НЕРАЦИОНАЛЬНОЕ ПРИРОДОПОЛЬЗОВАНИЕ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57200" y="1600200"/>
            <a:ext cx="7786688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Рациональное природопользование 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природных ресурсов,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охрана, эксплуатация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 воспроизводство с учетом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их потребностей не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только настоящих, но и будущих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поколений людей и сохранения их здоровья.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Нерациональное природопользование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ведет к исчерпанию природных ресурсов, загрязнению и деградации природных систем, нарушению их экологического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баланса, при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этом происходит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полная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частичная потеря качества природных ресурсов.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7467600" cy="12827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ПРИНЦИПЫ ПРИРОДОПОЛЬЗОВАНИЯ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755650" y="1557338"/>
            <a:ext cx="7859713" cy="4873625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i="1" dirty="0"/>
              <a:t> </a:t>
            </a:r>
            <a:r>
              <a:rPr lang="ru-RU" i="1" dirty="0" smtClean="0"/>
              <a:t>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1.Экономический </a:t>
            </a: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природа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рассматривается 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5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неограниченный источник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природных   ресурсов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2.Эколого-экономический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критерием эффективности хозяйственной деятельности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25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максимальным экономическим результатом при минимальных  экологических затратах.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 3.Социоэкологический </a:t>
            </a: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максимальный экономический эффект достигается при сохранении динамического развития экосистем, т.е.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обязательным условием является восстановление высокого качества окружающей среды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7467600" cy="1066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.ВИДЫ ПРИРОДОПОЛЬЗОВАНИЯ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57200" y="1196975"/>
            <a:ext cx="8002588" cy="5276850"/>
          </a:xfrm>
        </p:spPr>
        <p:txBody>
          <a:bodyPr>
            <a:no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природопользование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не требует специального разрешения, осуществляет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все население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планеты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безвозмездно, без закрепления природных ресурсов за пользователем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удовлетворения физиологических естественных потребностей в силу принадлежащих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человеку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прав, возникающих и существующих как результат рождения и жизни человека.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Специальное природопользование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разрешается физическим и юридическим лицам на основании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решения специальных государственных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хозяйственной деятельности (природные ресурсы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являются объектом государственной собственности и могут быть предоставлены физическим и юридическим лицам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пользование).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ПРИРОДНО-РЕСУРСНЫЙ ПОДХОД В ПРИРОДОПОЛЬЗОВАНИИ.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50825" y="1341438"/>
            <a:ext cx="8424863" cy="5132387"/>
          </a:xfrm>
        </p:spPr>
        <p:txBody>
          <a:bodyPr>
            <a:normAutofit fontScale="85000" lnSpcReduction="2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состояние 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ПР, масштаб использования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проблемы по поводу 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использования ресурса  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выявление </a:t>
            </a:r>
            <a:r>
              <a:rPr lang="ru-RU" sz="2700" b="1" i="1" dirty="0">
                <a:latin typeface="Times New Roman" pitchFamily="18" charset="0"/>
                <a:cs typeface="Times New Roman" pitchFamily="18" charset="0"/>
              </a:rPr>
              <a:t>нарушителей, нерационально использующих природные 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ресурсы:</a:t>
            </a: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добыча, переработка  и использование минерального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сырья и топлива различных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видов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лимитирующий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фактор);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землепользование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земли в сельском и лесном хозяйстве как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средства производства, размещение производства, расселение людей, строительство транспортных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коммуникаций);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в)водопользование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водные ресурсы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для  нужд населения, промышленного и сельскохозяйственного водопотребления, организации водного транспорта, гидроэнергетики, рекреации и туризма на водных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объектах);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лесопользование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заготовка лесных ресурсов,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организация отдыха, заповедного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хозяйства);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д)  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свойства природной среды ассимилировать поступающие в нее загрязнения от хозяйственной деятельности.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latin typeface="Times New Roman" pitchFamily="18" charset="0"/>
                <a:cs typeface="Times New Roman" pitchFamily="18" charset="0"/>
              </a:rPr>
              <a:t>1.5. ХОЗЯЙСТВЕННЫЙ ПОДХОД В ПРИРОДОПОЛЬЗОВАНИИ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57200" y="1341438"/>
            <a:ext cx="8147050" cy="5132387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i="1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выделение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видов хозяйственной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деятельности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субъектов природопользования, позволяет оценить совокупное воздействие отраслей народного хозяйства на используемые природные ресурсы,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выявить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наиболее экологически опасные виды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деятельности: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промышленное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осуществляется в добывающих и перерабатывающих отраслях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производства;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б) сельскохозяйственное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реализуется в земледелии, животноводстве, различных промыслах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коммуникационное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осуществляется в наземных и подземных, водных, воздушных видах транспорта,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нефте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-, газо- и продуктопроводах, линиях электропередач и др.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расселенческое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реализуется в сельских, городских, пригородных, рекреационных, курортных, вахтенных и других видах поселений.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7467600" cy="13541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1.6.ПОДХОД ОТ «РЕЦИПИЕНТА» В ПРИРОДОПОЛЬЗОВАНИИ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57200" y="1600200"/>
            <a:ext cx="8218488" cy="48736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природопользования подразделяются с точки зрения главных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реципиентов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люди, живая природа, природные системы, глобальные биосферные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процессы)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воспринимающих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воздействия: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опасное 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людей, их здоровья, условий проживания и жизнедеятельности;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опасное 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воспроизводства и продуктивности живой природы, возобновляемых  ресурсов, вызывающее их истощение или деградацию;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опасное 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устойчивости глобальных биосферных процессов (климатических, почвенных, водообменных и т. п.).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150" cy="13541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just"/>
            <a:r>
              <a:rPr lang="ru-RU" b="1" cap="none" smtClean="0">
                <a:solidFill>
                  <a:schemeClr val="tx1"/>
                </a:solidFill>
              </a:rPr>
              <a:t>     2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.ЭКОЛОГИЧЕСКИЕ СИСТЕМЫ. ОСНОВНЫЕ СВОЙСТВА, ПАРАМЕТРЫ    И ФАКТОРЫ.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sz="quarter" idx="1"/>
          </p:nvPr>
        </p:nvSpPr>
        <p:spPr>
          <a:xfrm>
            <a:off x="457200" y="1844675"/>
            <a:ext cx="7467600" cy="46291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628775"/>
            <a:ext cx="7993062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1679</TotalTime>
  <Words>2039</Words>
  <Application>Microsoft Office PowerPoint</Application>
  <PresentationFormat>Экран (4:3)</PresentationFormat>
  <Paragraphs>100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Эркер</vt:lpstr>
      <vt:lpstr>  Лекция  2. Экологические основы устойчивого природопользования.  </vt:lpstr>
      <vt:lpstr> 1. Виды природопользования(общее и специальное природопользование). Классификация специального природопользования. </vt:lpstr>
      <vt:lpstr>1.1. РАЦИОНАЛЬНОЕ И НЕРАЦИОНАЛЬНОЕ ПРИРОДОПОЛЬЗОВАНИЕ </vt:lpstr>
      <vt:lpstr>1.2. ПРИНЦИПЫ ПРИРОДОПОЛЬЗОВАНИЯ</vt:lpstr>
      <vt:lpstr>1.3.ВИДЫ ПРИРОДОПОЛЬЗОВАНИЯ </vt:lpstr>
      <vt:lpstr>1.4. ПРИРОДНО-РЕСУРСНЫЙ ПОДХОД В ПРИРОДОПОЛЬЗОВАНИИ.</vt:lpstr>
      <vt:lpstr>1.5. ХОЗЯЙСТВЕННЫЙ ПОДХОД В ПРИРОДОПОЛЬЗОВАНИИ</vt:lpstr>
      <vt:lpstr>1.6.ПОДХОД ОТ «РЕЦИПИЕНТА» В ПРИРОДОПОЛЬЗОВАНИИ</vt:lpstr>
      <vt:lpstr>     2.ЭКОЛОГИЧЕСКИЕ СИСТЕМЫ. ОСНОВНЫЕ СВОЙСТВА, ПАРАМЕТРЫ    И ФАКТОРЫ.</vt:lpstr>
      <vt:lpstr>2.1.ЭКОЛОГИЯ. ПРЕДМЕТ ИЗУЧЕНИЯ.</vt:lpstr>
      <vt:lpstr>2.2.ЭКОЛОГИЧЕСКИЕ ФАКТОРЫ</vt:lpstr>
      <vt:lpstr>2.3. ЗАКОН ЛИМИТИРУЮЩИХ ФАКТОРОВ                 ( ЗАКОН МИНИМУМА )</vt:lpstr>
      <vt:lpstr>Презентация PowerPoint</vt:lpstr>
      <vt:lpstr>1.5. уровни организации (иерархия) живого вещества</vt:lpstr>
      <vt:lpstr>1.6.ПОНЯТИЕ ЭКОСИСТЕМЫ (БИОГЕОЦЕНОЗ)             </vt:lpstr>
      <vt:lpstr>1.7.Виды экосистем.</vt:lpstr>
      <vt:lpstr>1.8. Функциональная схема экосистемы </vt:lpstr>
      <vt:lpstr>1.8. общий круговорот веществ и энергии в биосфере. </vt:lpstr>
      <vt:lpstr>1.9. компоненты экосистемы </vt:lpstr>
      <vt:lpstr>3. ОСНОВНЫЕ ЗАКОНЫ И ПРИНЦИПЫ ЭКОЛОГИИ.(ЗАКОНЫ Б. КОММОНЕРА)</vt:lpstr>
      <vt:lpstr>           3.1.   1. ВСЕ СВЯЗАНО СО ВСЕМ</vt:lpstr>
      <vt:lpstr>3.2. СЛЕДСТВИЯ  ЗАКОНА ВСЕОБЩЕЙ СВЯЗИ</vt:lpstr>
      <vt:lpstr>    3.3.   2. ВСЕ ДОЛЖНО КУДА-ТО ДЕВАТЬСЯ </vt:lpstr>
      <vt:lpstr> 3.4.СЛЕДСТВИЯ ЗАКОНА « ВСЕ ДОЛЖНО КУДА-ТО ДЕВАТЬСЯ »</vt:lpstr>
      <vt:lpstr>    3.5.   3. ПРИРОДА ЗНАЕТ ЛУЧШЕ</vt:lpstr>
      <vt:lpstr>       3.6.   4. НИЧТО НЕ ДАЕТСЯ ДАРОМ</vt:lpstr>
      <vt:lpstr>3.7.СЛЕДСТВИЯ ЗАКОНА «НИЧТО НЕ ДАЕТСЯ ДАРОМ»</vt:lpstr>
      <vt:lpstr>    3.8.   5. НА ВСЕХ НЕ ХВАТИТ (ЗАКОН ОГРАНИЧЕННОСТИ РЕСУРСОВ)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2. Источники и классификация экологических чрезвычайных ситуаций</dc:title>
  <dc:creator>User</dc:creator>
  <cp:lastModifiedBy>User</cp:lastModifiedBy>
  <cp:revision>72</cp:revision>
  <dcterms:created xsi:type="dcterms:W3CDTF">2016-12-23T10:48:22Z</dcterms:created>
  <dcterms:modified xsi:type="dcterms:W3CDTF">2019-03-03T09:04:00Z</dcterms:modified>
</cp:coreProperties>
</file>